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21"/>
    <p:sldId id="266" r:id="rId12"/>
    <p:sldId id="267" r:id="rId13"/>
    <p:sldId id="268" r:id="rId14"/>
    <p:sldId id="271" r:id="rId22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6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11.xml"/><Relationship Id="rId22" Type="http://schemas.openxmlformats.org/officeDocument/2006/relationships/slide" Target="slides/slide15.xml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($M)</c:v>
                </c:pt>
              </c:strCache>
            </c:strRef>
          </c:tx>
          <c:spPr>
            <a:solidFill>
              <a:srgbClr val="0A8A83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B254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2027</c:v>
                  </c:pt>
                  <c:pt idx="1">
                    <c:v>2028</c:v>
                  </c:pt>
                  <c:pt idx="2">
                    <c:v>2029</c:v>
                  </c:pt>
                  <c:pt idx="3">
                    <c:v>2030</c:v>
                  </c:pt>
                  <c:pt idx="4">
                    <c:v>2031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0.05</c:v>
                </c:pt>
                <c:pt idx="1">
                  <c:v>0.92</c:v>
                </c:pt>
                <c:pt idx="2">
                  <c:v>3.78</c:v>
                </c:pt>
                <c:pt idx="3">
                  <c:v>11.06</c:v>
                </c:pt>
                <c:pt idx="4">
                  <c:v>25.64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000" u="none">
                  <a:solidFill>
                    <a:srgbClr val="0B2540"/>
                  </a:solidFill>
                  <a:latin typeface="Calibri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B7083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DFE7EA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B7083"/>
                </a:solidFill>
                <a:latin typeface="Calibri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7F9F8"/>
    </a:solidFill>
    <a:ln>
      <a:noFill/>
    </a:ln>
    <a:effectLst/>
  </c:sp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0" y="-2011680"/>
            <a:ext cx="4937760" cy="4937760"/>
          </a:xfrm>
          <a:prstGeom prst="ellipse">
            <a:avLst/>
          </a:prstGeom>
          <a:solidFill>
            <a:srgbClr val="12324F"/>
          </a:solidFill>
          <a:ln/>
        </p:spPr>
      </p:sp>
      <p:sp>
        <p:nvSpPr>
          <p:cNvPr id="3" name="Shape 1"/>
          <p:cNvSpPr/>
          <p:nvPr/>
        </p:nvSpPr>
        <p:spPr>
          <a:xfrm>
            <a:off x="7635240" y="-960120"/>
            <a:ext cx="2834640" cy="283464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4" name="Text 2"/>
          <p:cNvSpPr/>
          <p:nvPr/>
        </p:nvSpPr>
        <p:spPr>
          <a:xfrm>
            <a:off x="502920" y="141732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rev</a:t>
            </a:r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.health</a:t>
            </a:r>
            <a:endParaRPr lang="en-US" sz="5400" dirty="0"/>
          </a:p>
        </p:txBody>
      </p:sp>
      <p:sp>
        <p:nvSpPr>
          <p:cNvPr id="5" name="Text 3"/>
          <p:cNvSpPr/>
          <p:nvPr/>
        </p:nvSpPr>
        <p:spPr>
          <a:xfrm>
            <a:off x="521208" y="2331720"/>
            <a:ext cx="69494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ambient-AI-native EMR that gives time back to the exam room —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gets independent practices paid correctly the first time.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21208" y="3520440"/>
            <a:ext cx="3657600" cy="566928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7" name="Text 5"/>
          <p:cNvSpPr/>
          <p:nvPr/>
        </p:nvSpPr>
        <p:spPr>
          <a:xfrm>
            <a:off x="521208" y="3520440"/>
            <a:ext cx="3657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SEED ROUND  ·  $3M  ·  2026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21208" y="43434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[Founder name]  ·  founders@rev.health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FINANCIAL PLAN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Path to $26M revenue by 2031</a:t>
            </a:r>
            <a:endParaRPr lang="en-US" sz="25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502920" y="1371600"/>
          <a:ext cx="4937760" cy="31089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Shape 2"/>
          <p:cNvSpPr/>
          <p:nvPr/>
        </p:nvSpPr>
        <p:spPr>
          <a:xfrm>
            <a:off x="5715000" y="1371600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715000" y="1371600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7" name="Text 4"/>
          <p:cNvSpPr/>
          <p:nvPr/>
        </p:nvSpPr>
        <p:spPr>
          <a:xfrm>
            <a:off x="5897880" y="1426464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650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949440" y="1426464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practices by 2031 (from 4 design partners in 2027)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5715000" y="2176272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15000" y="2176272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1" name="Text 8"/>
          <p:cNvSpPr/>
          <p:nvPr/>
        </p:nvSpPr>
        <p:spPr>
          <a:xfrm>
            <a:off x="5897880" y="2231136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$35M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949440" y="2231136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ARR run-rate, 2031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5715000" y="2980944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715000" y="2980944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5" name="Text 12"/>
          <p:cNvSpPr/>
          <p:nvPr/>
        </p:nvSpPr>
        <p:spPr>
          <a:xfrm>
            <a:off x="5897880" y="3035808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2028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6949440" y="3035808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launch after ONC certification; $10M Series A assumed mid-year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5715000" y="3785616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5715000" y="3785616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9" name="Text 16"/>
          <p:cNvSpPr/>
          <p:nvPr/>
        </p:nvSpPr>
        <p:spPr>
          <a:xfrm>
            <a:off x="5897880" y="3840480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+$6.2M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6949440" y="3840480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EBITDA in 2031; 77% gross margin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02920" y="4572000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5-year model with assumptions in the data room.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PATH TO PROFITABILITY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Burn turns to profit.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" y="4224528"/>
            <a:ext cx="7589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1250" b="0">
                <a:solidFill>
                  <a:srgbClr val="5B7083"/>
                </a:solidFill>
                <a:latin typeface="Inter"/>
              </a:rPr>
              <a:t>Seed funds the trough; integrated RCM and a 77% gross margin carry EBITDA to +$6.2M by 2031.</a:t>
            </a:r>
          </a:p>
        </p:txBody>
      </p:sp>
      <p:pic>
        <p:nvPicPr>
          <p:cNvPr id="11" name="Picture 10" descr="burndown-3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371600"/>
            <a:ext cx="758952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ROADMAP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Certification is the critical path — and it starts now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685800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244" y="1815084"/>
            <a:ext cx="256032" cy="25603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H2 2026 — P0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685800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Foundation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85800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hired, architecture stood up, Drummond ONC + Surescripts EPCS kicked off (9–12 mo each).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2587752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587752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3" name="Shape 10"/>
          <p:cNvSpPr/>
          <p:nvPr/>
        </p:nvSpPr>
        <p:spPr>
          <a:xfrm>
            <a:off x="2770632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6" y="1815084"/>
            <a:ext cx="256032" cy="25603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770632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2027 — P1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2770632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Alpha with design partners</a:t>
            </a:r>
            <a:endParaRPr lang="en-US" sz="1350" dirty="0"/>
          </a:p>
        </p:txBody>
      </p:sp>
      <p:sp>
        <p:nvSpPr>
          <p:cNvPr id="17" name="Text 13"/>
          <p:cNvSpPr/>
          <p:nvPr/>
        </p:nvSpPr>
        <p:spPr>
          <a:xfrm>
            <a:off x="2770632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Scheduler, ambient scribe, eligibility, charge capture, eRx live in 3–4 friendly clinics. Paying design partners.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4672584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672584" y="1463040"/>
            <a:ext cx="1947672" cy="82296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20" name="Shape 16"/>
          <p:cNvSpPr/>
          <p:nvPr/>
        </p:nvSpPr>
        <p:spPr>
          <a:xfrm>
            <a:off x="4855464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08" y="1815084"/>
            <a:ext cx="256032" cy="25603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4855464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2028 — P3 GA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4855464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Certified launch</a:t>
            </a:r>
            <a:endParaRPr lang="en-US" sz="1350" dirty="0"/>
          </a:p>
        </p:txBody>
      </p:sp>
      <p:sp>
        <p:nvSpPr>
          <p:cNvPr id="24" name="Text 19"/>
          <p:cNvSpPr/>
          <p:nvPr/>
        </p:nvSpPr>
        <p:spPr>
          <a:xfrm>
            <a:off x="4855464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 cert complete, full RCM with denials &amp; appeals, MIPS, TEFCA, SOC 2 Type II. General availability.</a:t>
            </a:r>
            <a:endParaRPr lang="en-US" sz="950" dirty="0"/>
          </a:p>
        </p:txBody>
      </p:sp>
      <p:sp>
        <p:nvSpPr>
          <p:cNvPr id="25" name="Shape 20"/>
          <p:cNvSpPr/>
          <p:nvPr/>
        </p:nvSpPr>
        <p:spPr>
          <a:xfrm>
            <a:off x="6757416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6757416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27" name="Shape 22"/>
          <p:cNvSpPr/>
          <p:nvPr/>
        </p:nvSpPr>
        <p:spPr>
          <a:xfrm>
            <a:off x="6940296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40" y="1815084"/>
            <a:ext cx="256032" cy="256032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6940296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2029+ — P4</a:t>
            </a:r>
            <a:endParaRPr lang="en-US" sz="1050" dirty="0"/>
          </a:p>
        </p:txBody>
      </p:sp>
      <p:sp>
        <p:nvSpPr>
          <p:cNvPr id="30" name="Text 24"/>
          <p:cNvSpPr/>
          <p:nvPr/>
        </p:nvSpPr>
        <p:spPr>
          <a:xfrm>
            <a:off x="6940296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Expansion</a:t>
            </a:r>
            <a:endParaRPr lang="en-US" sz="1350" dirty="0"/>
          </a:p>
        </p:txBody>
      </p:sp>
      <p:sp>
        <p:nvSpPr>
          <p:cNvPr id="31" name="Text 25"/>
          <p:cNvSpPr/>
          <p:nvPr/>
        </p:nvSpPr>
        <p:spPr>
          <a:xfrm>
            <a:off x="6940296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Specialty verticals, telehealth, HITRUST i1, Bulk FHIR, predictive scheduling. Scale to 110+ practices.</a:t>
            </a:r>
            <a:endParaRPr lang="en-US" sz="950" dirty="0"/>
          </a:p>
        </p:txBody>
      </p:sp>
      <p:sp>
        <p:nvSpPr>
          <p:cNvPr id="32" name="Text 26"/>
          <p:cNvSpPr/>
          <p:nvPr/>
        </p:nvSpPr>
        <p:spPr>
          <a:xfrm>
            <a:off x="502920" y="4498848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funds carry the company through GA-readiness; Series A (assumed H2 2028) funds the go-to-market scale-up.</a:t>
            </a:r>
            <a:endParaRPr lang="en-US" sz="1100" dirty="0"/>
          </a:p>
        </p:txBody>
      </p:sp>
      <p:sp>
        <p:nvSpPr>
          <p:cNvPr id="33" name="Text 27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34" name="Text 28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WHERE WE ARE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De-risked before a single line of production code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960120" y="1463040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10-module PRD: exec, developer, and data-model views — 44 documents, validated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960120" y="2029968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regulatory matrix: 15 frameworks mapped to product posture and timeline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960120" y="2596896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Competitive teardown incl. recorded 2026 vendor demos (athenahealth, NextGen)</a:t>
            </a:r>
            <a:endParaRPr lang="en-US" sz="1200" dirty="0"/>
          </a:p>
        </p:txBody>
      </p:sp>
      <p:sp>
        <p:nvSpPr>
          <p:cNvPr id="11" name="Text 5"/>
          <p:cNvSpPr/>
          <p:nvPr/>
        </p:nvSpPr>
        <p:spPr>
          <a:xfrm>
            <a:off x="960120" y="3163824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UI prototypes: dashboard, scheduling day-view, live status board + 6 more</a:t>
            </a:r>
            <a:endParaRPr lang="en-US" sz="1200" dirty="0"/>
          </a:p>
        </p:txBody>
      </p:sp>
      <p:sp>
        <p:nvSpPr>
          <p:cNvPr id="13" name="Text 6"/>
          <p:cNvSpPr/>
          <p:nvPr/>
        </p:nvSpPr>
        <p:spPr>
          <a:xfrm>
            <a:off x="960120" y="3730752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decided: FHIR-native, schema-first codegen, patients-as-users model</a:t>
            </a:r>
            <a:endParaRPr lang="en-US" sz="1200" dirty="0"/>
          </a:p>
        </p:txBody>
      </p:sp>
      <p:sp>
        <p:nvSpPr>
          <p:cNvPr id="14" name="Shape 7"/>
          <p:cNvSpPr/>
          <p:nvPr/>
        </p:nvSpPr>
        <p:spPr>
          <a:xfrm>
            <a:off x="5806440" y="1463040"/>
            <a:ext cx="2834640" cy="283464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5" name="Text 8"/>
          <p:cNvSpPr/>
          <p:nvPr/>
        </p:nvSpPr>
        <p:spPr>
          <a:xfrm>
            <a:off x="6035040" y="169164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NEXT 90 DAYS</a:t>
            </a:r>
            <a:endParaRPr lang="en-US" sz="1100" dirty="0"/>
          </a:p>
        </p:txBody>
      </p:sp>
      <p:sp>
        <p:nvSpPr>
          <p:cNvPr id="17" name="Text 9"/>
          <p:cNvSpPr/>
          <p:nvPr/>
        </p:nvSpPr>
        <p:spPr>
          <a:xfrm>
            <a:off x="6355080" y="2057400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 seed round</a:t>
            </a:r>
            <a:endParaRPr lang="en-US" sz="1150" dirty="0"/>
          </a:p>
        </p:txBody>
      </p:sp>
      <p:sp>
        <p:nvSpPr>
          <p:cNvPr id="19" name="Text 10"/>
          <p:cNvSpPr/>
          <p:nvPr/>
        </p:nvSpPr>
        <p:spPr>
          <a:xfrm>
            <a:off x="6355080" y="2587752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 3–5 design-partner LOIs</a:t>
            </a:r>
            <a:endParaRPr lang="en-US" sz="1150" dirty="0"/>
          </a:p>
        </p:txBody>
      </p:sp>
      <p:sp>
        <p:nvSpPr>
          <p:cNvPr id="21" name="Text 11"/>
          <p:cNvSpPr/>
          <p:nvPr/>
        </p:nvSpPr>
        <p:spPr>
          <a:xfrm>
            <a:off x="6355080" y="3118104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4 engineering hires</a:t>
            </a:r>
            <a:endParaRPr lang="en-US" sz="1150" dirty="0"/>
          </a:p>
        </p:txBody>
      </p:sp>
      <p:sp>
        <p:nvSpPr>
          <p:cNvPr id="23" name="Text 12"/>
          <p:cNvSpPr/>
          <p:nvPr/>
        </p:nvSpPr>
        <p:spPr>
          <a:xfrm>
            <a:off x="6355080" y="3648456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Drummond + Surescripts kickoff</a:t>
            </a:r>
            <a:endParaRPr lang="en-US" sz="1150" dirty="0"/>
          </a:p>
        </p:txBody>
      </p:sp>
      <p:sp>
        <p:nvSpPr>
          <p:cNvPr id="24" name="Text 1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25" name="Text 1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1490472"/>
            <a:ext cx="274320" cy="274320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2057400"/>
            <a:ext cx="274320" cy="274320"/>
          </a:xfrm>
          <a:prstGeom prst="rect">
            <a:avLst/>
          </a:prstGeom>
        </p:spPr>
      </p:pic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2624328"/>
            <a:ext cx="274320" cy="274320"/>
          </a:xfrm>
          <a:prstGeom prst="rect">
            <a:avLst/>
          </a:prstGeom>
        </p:spPr>
      </p:pic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3191256"/>
            <a:ext cx="274320" cy="274320"/>
          </a:xfrm>
          <a:prstGeom prst="rect">
            <a:avLst/>
          </a:prstGeom>
        </p:spPr>
      </p:pic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3758184"/>
            <a:ext cx="274320" cy="274320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2075688"/>
            <a:ext cx="219456" cy="219456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2606040"/>
            <a:ext cx="219456" cy="219456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3136392"/>
            <a:ext cx="219456" cy="219456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3666744"/>
            <a:ext cx="219456" cy="219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TEAM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Built by people who've lived the problem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137160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68580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Patrick Feeney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8580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CEO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Investor, founder, and advisor based in Dallas. Leads strategy, fundraising, and go-to-market.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329184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416052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347472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Jeff Hughes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47472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CTO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52044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founder and architect of the rev.health platform — from the data model to the ambient-AI workflows.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608076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694944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626364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Daniel Dow, M.D.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26364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Subject-Matter Expert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30936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Physician, venture partner, and founder championing autonomy and ownership in medicine. Empower Health; Columbia Business School.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02920" y="420624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 board in formation: RCM operator, health-IT regulatory counsel, 2 practicing PCPs.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22" name="Picture 21" descr="patrick-feeney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91640"/>
            <a:ext cx="868680" cy="868680"/>
          </a:xfrm>
          <a:prstGeom prst="rect">
            <a:avLst/>
          </a:prstGeom>
        </p:spPr>
      </p:pic>
      <p:pic>
        <p:nvPicPr>
          <p:cNvPr id="23" name="Picture 22" descr="jeff-hughes-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20" y="1691640"/>
            <a:ext cx="868680" cy="868680"/>
          </a:xfrm>
          <a:prstGeom prst="rect">
            <a:avLst/>
          </a:prstGeom>
        </p:spPr>
      </p:pic>
      <p:pic>
        <p:nvPicPr>
          <p:cNvPr id="24" name="Picture 23" descr="daniel-dow-circ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40" y="1691640"/>
            <a:ext cx="86868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EXIT STRATEGY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clear path to a strategic exit.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STRATEGIC EMR / RCM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athenahealth · eClinicalWorks · NextGen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Buy a FHIR-native, AI-native platform — and the 1–5 clinician segment they can’t serve profitably.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184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PAYERS &amp; RETAIL HEALTH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Optum · CVS / Aetna · Amazon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Own the patient-as-user longitudinal record and the value-based-care rails it runs 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076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PE ROLL-UPS &amp; GROWTH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Primary-care consolidators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Acquire the modern stack independent practices actually adopt and stay 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" y="3977639"/>
            <a:ext cx="81381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300" b="1">
                <a:solidFill>
                  <a:srgbClr val="0B2540"/>
                </a:solidFill>
                <a:latin typeface="Inter"/>
              </a:rPr>
              <a:t>Health-IT M&amp;A clears 4–8× ARR.</a:t>
            </a:r>
          </a:p>
          <a:p>
            <a:pPr>
              <a:spcAft>
                <a:spcPts val="0"/>
              </a:spcAft>
            </a:pPr>
            <a:r>
              <a:rPr sz="1200" b="0">
                <a:solidFill>
                  <a:srgbClr val="5B7083"/>
                </a:solidFill>
                <a:latin typeface="Inter"/>
              </a:rPr>
              <a:t>At ~$35M exit ARR (2031), that is a $140–$280M outcome — and the Series A milestone keeps every path open.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ASK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$3M seed to reach certified general availability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4638751" cy="50292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5" name="Shape 3"/>
          <p:cNvSpPr/>
          <p:nvPr/>
        </p:nvSpPr>
        <p:spPr>
          <a:xfrm>
            <a:off x="5141671" y="1463040"/>
            <a:ext cx="1220724" cy="502920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6" name="Shape 4"/>
          <p:cNvSpPr/>
          <p:nvPr/>
        </p:nvSpPr>
        <p:spPr>
          <a:xfrm>
            <a:off x="6362395" y="1463040"/>
            <a:ext cx="813816" cy="502920"/>
          </a:xfrm>
          <a:prstGeom prst="rect">
            <a:avLst/>
          </a:prstGeom>
          <a:solidFill>
            <a:srgbClr val="4FB3AC"/>
          </a:solidFill>
          <a:ln/>
        </p:spPr>
      </p:sp>
      <p:sp>
        <p:nvSpPr>
          <p:cNvPr id="7" name="Shape 5"/>
          <p:cNvSpPr/>
          <p:nvPr/>
        </p:nvSpPr>
        <p:spPr>
          <a:xfrm>
            <a:off x="7176211" y="1463040"/>
            <a:ext cx="651053" cy="502920"/>
          </a:xfrm>
          <a:prstGeom prst="rect">
            <a:avLst/>
          </a:prstGeom>
          <a:solidFill>
            <a:srgbClr val="7A93A8"/>
          </a:solidFill>
          <a:ln/>
        </p:spPr>
      </p:sp>
      <p:sp>
        <p:nvSpPr>
          <p:cNvPr id="8" name="Shape 6"/>
          <p:cNvSpPr/>
          <p:nvPr/>
        </p:nvSpPr>
        <p:spPr>
          <a:xfrm>
            <a:off x="7827264" y="1463040"/>
            <a:ext cx="813816" cy="502920"/>
          </a:xfrm>
          <a:prstGeom prst="rect">
            <a:avLst/>
          </a:prstGeom>
          <a:solidFill>
            <a:srgbClr val="3D5A73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2194560"/>
            <a:ext cx="164592" cy="164592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0" name="Text 8"/>
          <p:cNvSpPr/>
          <p:nvPr/>
        </p:nvSpPr>
        <p:spPr>
          <a:xfrm>
            <a:off x="77724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57%  Engineering &amp; product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291840" y="2194560"/>
            <a:ext cx="164592" cy="164592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2" name="Text 10"/>
          <p:cNvSpPr/>
          <p:nvPr/>
        </p:nvSpPr>
        <p:spPr>
          <a:xfrm>
            <a:off x="356616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15%  Regulatory &amp; certification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6080760" y="2194560"/>
            <a:ext cx="164592" cy="164592"/>
          </a:xfrm>
          <a:prstGeom prst="rect">
            <a:avLst/>
          </a:prstGeom>
          <a:solidFill>
            <a:srgbClr val="4FB3AC"/>
          </a:solidFill>
          <a:ln/>
        </p:spPr>
      </p:sp>
      <p:sp>
        <p:nvSpPr>
          <p:cNvPr id="14" name="Text 12"/>
          <p:cNvSpPr/>
          <p:nvPr/>
        </p:nvSpPr>
        <p:spPr>
          <a:xfrm>
            <a:off x="635508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  Design partners &amp; GTM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502920" y="2697480"/>
            <a:ext cx="164592" cy="164592"/>
          </a:xfrm>
          <a:prstGeom prst="rect">
            <a:avLst/>
          </a:prstGeom>
          <a:solidFill>
            <a:srgbClr val="7A93A8"/>
          </a:solidFill>
          <a:ln/>
        </p:spPr>
      </p:sp>
      <p:sp>
        <p:nvSpPr>
          <p:cNvPr id="16" name="Text 14"/>
          <p:cNvSpPr/>
          <p:nvPr/>
        </p:nvSpPr>
        <p:spPr>
          <a:xfrm>
            <a:off x="777240" y="26517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8%  G&amp;A, legal, insurance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3291840" y="2697480"/>
            <a:ext cx="164592" cy="164592"/>
          </a:xfrm>
          <a:prstGeom prst="rect">
            <a:avLst/>
          </a:prstGeom>
          <a:solidFill>
            <a:srgbClr val="3D5A73"/>
          </a:solidFill>
          <a:ln/>
        </p:spPr>
      </p:sp>
      <p:sp>
        <p:nvSpPr>
          <p:cNvPr id="18" name="Text 16"/>
          <p:cNvSpPr/>
          <p:nvPr/>
        </p:nvSpPr>
        <p:spPr>
          <a:xfrm>
            <a:off x="3566160" y="26517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  Contingency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02920" y="32461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BUYS BY SERIES A (H2 2028)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822960" y="3584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 §170.315 + EPCS certification complete</a:t>
            </a:r>
            <a:endParaRPr lang="en-US" sz="1150" dirty="0"/>
          </a:p>
        </p:txBody>
      </p:sp>
      <p:sp>
        <p:nvSpPr>
          <p:cNvPr id="23" name="Text 19"/>
          <p:cNvSpPr/>
          <p:nvPr/>
        </p:nvSpPr>
        <p:spPr>
          <a:xfrm>
            <a:off x="5029200" y="3584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design partners live and paying</a:t>
            </a:r>
            <a:endParaRPr lang="en-US" sz="1150" dirty="0"/>
          </a:p>
        </p:txBody>
      </p:sp>
      <p:sp>
        <p:nvSpPr>
          <p:cNvPr id="25" name="Text 20"/>
          <p:cNvSpPr/>
          <p:nvPr/>
        </p:nvSpPr>
        <p:spPr>
          <a:xfrm>
            <a:off x="822960" y="396849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Wedge product live: scribe, scheduling, RCM core</a:t>
            </a:r>
            <a:endParaRPr lang="en-US" sz="1150" dirty="0"/>
          </a:p>
        </p:txBody>
      </p:sp>
      <p:sp>
        <p:nvSpPr>
          <p:cNvPr id="27" name="Text 21"/>
          <p:cNvSpPr/>
          <p:nvPr/>
        </p:nvSpPr>
        <p:spPr>
          <a:xfrm>
            <a:off x="5029200" y="396849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~$1.5M exit ARR run-rate entering GA year</a:t>
            </a:r>
            <a:endParaRPr lang="en-US" sz="1150" dirty="0"/>
          </a:p>
        </p:txBody>
      </p:sp>
      <p:sp>
        <p:nvSpPr>
          <p:cNvPr id="28" name="Text 22"/>
          <p:cNvSpPr/>
          <p:nvPr/>
        </p:nvSpPr>
        <p:spPr>
          <a:xfrm>
            <a:off x="502920" y="4462272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founders@rev.health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3602736"/>
            <a:ext cx="201168" cy="201168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3602736"/>
            <a:ext cx="201168" cy="201168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3986784"/>
            <a:ext cx="201168" cy="201168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3986784"/>
            <a:ext cx="201168" cy="201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PROBLEM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Independent primary care is being squeezed from both ends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17320"/>
            <a:ext cx="2606040" cy="82296"/>
          </a:xfrm>
          <a:prstGeom prst="rect">
            <a:avLst/>
          </a:prstGeom>
          <a:solidFill>
            <a:srgbClr val="0B2540"/>
          </a:solidFill>
          <a:ln/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73152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824" y="1837944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2–3 hrs</a:t>
            </a:r>
            <a:endParaRPr lang="en-US" sz="3400" dirty="0"/>
          </a:p>
        </p:txBody>
      </p:sp>
      <p:sp>
        <p:nvSpPr>
          <p:cNvPr id="9" name="Text 6"/>
          <p:cNvSpPr/>
          <p:nvPr/>
        </p:nvSpPr>
        <p:spPr>
          <a:xfrm>
            <a:off x="73152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after-hours “pajama-time” charting per clinician, every night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329184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1" name="Shape 8"/>
          <p:cNvSpPr/>
          <p:nvPr/>
        </p:nvSpPr>
        <p:spPr>
          <a:xfrm>
            <a:off x="3291840" y="1417320"/>
            <a:ext cx="2606040" cy="82296"/>
          </a:xfrm>
          <a:prstGeom prst="rect">
            <a:avLst/>
          </a:prstGeom>
          <a:solidFill>
            <a:srgbClr val="D64545"/>
          </a:solidFill>
          <a:ln/>
        </p:spPr>
        <p:txBody>
          <a:bodyPr/>
          <a:p/>
        </p:txBody>
      </p:sp>
      <p:sp>
        <p:nvSpPr>
          <p:cNvPr id="12" name="Shape 9"/>
          <p:cNvSpPr/>
          <p:nvPr/>
        </p:nvSpPr>
        <p:spPr>
          <a:xfrm>
            <a:off x="352044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44" y="1837944"/>
            <a:ext cx="274320" cy="27432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52044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D64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5–10%</a:t>
            </a:r>
            <a:endParaRPr lang="en-US" sz="3400" dirty="0"/>
          </a:p>
        </p:txBody>
      </p:sp>
      <p:sp>
        <p:nvSpPr>
          <p:cNvPr id="15" name="Text 11"/>
          <p:cNvSpPr/>
          <p:nvPr/>
        </p:nvSpPr>
        <p:spPr>
          <a:xfrm>
            <a:off x="352044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leakage from fragmented billing and untriaged denials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608076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7" name="Shape 13"/>
          <p:cNvSpPr/>
          <p:nvPr/>
        </p:nvSpPr>
        <p:spPr>
          <a:xfrm>
            <a:off x="6080760" y="1417320"/>
            <a:ext cx="2606040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18" name="Shape 14"/>
          <p:cNvSpPr/>
          <p:nvPr/>
        </p:nvSpPr>
        <p:spPr>
          <a:xfrm>
            <a:off x="630936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64" y="1837944"/>
            <a:ext cx="274320" cy="27432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30936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30–60</a:t>
            </a:r>
            <a:endParaRPr lang="en-US" sz="3400" dirty="0"/>
          </a:p>
        </p:txBody>
      </p:sp>
      <p:sp>
        <p:nvSpPr>
          <p:cNvPr id="21" name="Text 16"/>
          <p:cNvSpPr/>
          <p:nvPr/>
        </p:nvSpPr>
        <p:spPr>
          <a:xfrm>
            <a:off x="630936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AR cycles, with billing staff spending 70% of time on rework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502920" y="4023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incumbents have outgrown this buyer. Cloud suites price for big groups; budget EMRs ship weak interop and aging UX. The 1–5 clinician practice — health IT’s largest underserved segment — is left behind.</a:t>
            </a:r>
            <a:pPr indent="0" marL="0">
              <a:buNone/>
            </a:pPr>
            <a:endParaRPr lang="en-US" sz="1350" dirty="0"/>
          </a:p>
        </p:txBody>
      </p:sp>
      <p:sp>
        <p:nvSpPr>
          <p:cNvPr id="23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24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NOW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once-per-decade regulatory window is open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94360" y="2121408"/>
            <a:ext cx="7863840" cy="0"/>
          </a:xfrm>
          <a:prstGeom prst="line">
            <a:avLst/>
          </a:prstGeom>
          <a:noFill/>
          <a:ln w="31750">
            <a:solidFill>
              <a:srgbClr val="0A8A8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225296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6" name="Text 4"/>
          <p:cNvSpPr/>
          <p:nvPr/>
        </p:nvSpPr>
        <p:spPr>
          <a:xfrm>
            <a:off x="502920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Jan 2026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02920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USCDI v3 mandatory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944368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9" name="Text 7"/>
          <p:cNvSpPr/>
          <p:nvPr/>
        </p:nvSpPr>
        <p:spPr>
          <a:xfrm>
            <a:off x="2221992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Mar 2026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221992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HTI-1 enforcement begins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663440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2" name="Text 10"/>
          <p:cNvSpPr/>
          <p:nvPr/>
        </p:nvSpPr>
        <p:spPr>
          <a:xfrm>
            <a:off x="3941064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 now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941064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TEFCA: 11 QHINs,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10,600+ orgs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382512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5" name="Text 13"/>
          <p:cNvSpPr/>
          <p:nvPr/>
        </p:nvSpPr>
        <p:spPr>
          <a:xfrm>
            <a:off x="5660136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FY 2026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660136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HTI-4: ePA, eRx,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RTPB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8101584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8" name="Text 16"/>
          <p:cNvSpPr/>
          <p:nvPr/>
        </p:nvSpPr>
        <p:spPr>
          <a:xfrm>
            <a:off x="7379208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Jan 2027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379208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CMS-0057-F payer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prior-auth APIs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02920" y="3383280"/>
            <a:ext cx="8138160" cy="105156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21" name="Shape 19"/>
          <p:cNvSpPr/>
          <p:nvPr/>
        </p:nvSpPr>
        <p:spPr>
          <a:xfrm>
            <a:off x="502920" y="3383280"/>
            <a:ext cx="82296" cy="1051560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22" name="Text 20"/>
          <p:cNvSpPr/>
          <p:nvPr/>
        </p:nvSpPr>
        <p:spPr>
          <a:xfrm>
            <a:off x="777240" y="3493008"/>
            <a:ext cx="7635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incumbent must retrofit. We get to start native. </a:t>
            </a:r>
            <a:pPr indent="0" marL="0">
              <a:buNone/>
            </a:pPr>
            <a:r>
              <a:rPr lang="en-US" sz="13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practices cannot fund FHIR, payer-API, and certification uplifts alone — a vertically integrated platform that is FHIR-native, AI-native, and TEFCA-connected from day one wins the segment.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SOLUTION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platform: EHR + practice management + RCM, AI-native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02920" y="132588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around two promises: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691640"/>
            <a:ext cx="397764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02920" y="1691640"/>
            <a:ext cx="82296" cy="128016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7" name="Text 5"/>
          <p:cNvSpPr/>
          <p:nvPr/>
        </p:nvSpPr>
        <p:spPr>
          <a:xfrm>
            <a:off x="749808" y="1801368"/>
            <a:ext cx="3611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note is done before the clinician leaves the room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749808" y="2313432"/>
            <a:ext cx="36118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Structure-first ambient scribe fills coded fields — problems, meds, orders — with every line traceable to the audio.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502920" y="3108960"/>
            <a:ext cx="397764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3108960"/>
            <a:ext cx="82296" cy="128016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1" name="Text 9"/>
          <p:cNvSpPr/>
          <p:nvPr/>
        </p:nvSpPr>
        <p:spPr>
          <a:xfrm>
            <a:off x="749808" y="3218688"/>
            <a:ext cx="3611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practice is paid correctly the first time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749808" y="3730752"/>
            <a:ext cx="36118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Native charge capture → 10K+ rule scrubbing → auto-posting → AI denial triage. Target ≥98% first-pass clean claims.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46320" y="132588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 MODULES, ONE DATA MODEL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846320" y="1691640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5" name="Text 13"/>
          <p:cNvSpPr/>
          <p:nvPr/>
        </p:nvSpPr>
        <p:spPr>
          <a:xfrm>
            <a:off x="4846320" y="16916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Ambient clinical doc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812280" y="1691640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7" name="Text 15"/>
          <p:cNvSpPr/>
          <p:nvPr/>
        </p:nvSpPr>
        <p:spPr>
          <a:xfrm>
            <a:off x="6812280" y="16916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Scheduling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4846320" y="2258568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9" name="Text 17"/>
          <p:cNvSpPr/>
          <p:nvPr/>
        </p:nvSpPr>
        <p:spPr>
          <a:xfrm>
            <a:off x="4846320" y="2258568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Eligibility &amp; prior auth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6812280" y="2258568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21" name="Text 19"/>
          <p:cNvSpPr/>
          <p:nvPr/>
        </p:nvSpPr>
        <p:spPr>
          <a:xfrm>
            <a:off x="6812280" y="2258568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eRx &amp; EPCS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4846320" y="2825496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23" name="Text 21"/>
          <p:cNvSpPr/>
          <p:nvPr/>
        </p:nvSpPr>
        <p:spPr>
          <a:xfrm>
            <a:off x="4846320" y="2825496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RCM &amp; denials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6812280" y="2825496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5" name="Text 23"/>
          <p:cNvSpPr/>
          <p:nvPr/>
        </p:nvSpPr>
        <p:spPr>
          <a:xfrm>
            <a:off x="6812280" y="2825496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Coding &amp; CDS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4846320" y="3392424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7" name="Text 25"/>
          <p:cNvSpPr/>
          <p:nvPr/>
        </p:nvSpPr>
        <p:spPr>
          <a:xfrm>
            <a:off x="4846320" y="3392424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Referrals</a:t>
            </a: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6812280" y="3392424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9" name="Text 27"/>
          <p:cNvSpPr/>
          <p:nvPr/>
        </p:nvSpPr>
        <p:spPr>
          <a:xfrm>
            <a:off x="6812280" y="3392424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portal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4846320" y="3959352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31" name="Text 29"/>
          <p:cNvSpPr/>
          <p:nvPr/>
        </p:nvSpPr>
        <p:spPr>
          <a:xfrm>
            <a:off x="4846320" y="395935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management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6812280" y="3959352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33" name="Text 31"/>
          <p:cNvSpPr/>
          <p:nvPr/>
        </p:nvSpPr>
        <p:spPr>
          <a:xfrm>
            <a:off x="6812280" y="395935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Payer optimization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4846320" y="457200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Dark = wedge modules in seed-funded MVP scope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WE'RE DIFFERENT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Four things no incumbent ships today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704088" y="161848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746504"/>
            <a:ext cx="256032" cy="2560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158191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Structure-first ambient scribe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371600" y="196596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Writes back into the problem list, A/P, and orders as coded fields, each linked to audio evidence. Not a transcript.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754880" y="141732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4956048" y="161848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064" y="1746504"/>
            <a:ext cx="256032" cy="25603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623560" y="158191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Resource-graph scheduling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5623560" y="196596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Minute-level constraint solver across clinicians, rooms, staff, and equipment. Nothing off-the-shelf exists for small practices.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502920" y="310896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5" name="Shape 11"/>
          <p:cNvSpPr/>
          <p:nvPr/>
        </p:nvSpPr>
        <p:spPr>
          <a:xfrm>
            <a:off x="704088" y="331012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" y="3438144"/>
            <a:ext cx="256032" cy="25603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71600" y="327355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Turn-key integrated RCM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1371600" y="365760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Athena still needs you to hire a biller. We don’t: capture → scrub → submit → post → appeal, natively.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754880" y="310896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956048" y="331012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064" y="3438144"/>
            <a:ext cx="256032" cy="25603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623560" y="327355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FHIR-native, TEFCA day one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5623560" y="365760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USCDI v3 baseline, CMS-0057-F prior-auth APIs, QHIN connection at launch — compliance as a feature, not a retrofit.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MOAT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Patients are users. Clinical data is global.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02920" y="1371600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other EMR locks the chart inside the practice. We invert the model: the patient owns one portable record; practices connect to it.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0292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6" name="Shape 4"/>
          <p:cNvSpPr/>
          <p:nvPr/>
        </p:nvSpPr>
        <p:spPr>
          <a:xfrm>
            <a:off x="73152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2331720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identity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3152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= user. Switch practices, the chart travels intact. No re-entry, no faxes.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9184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11" name="Shape 8"/>
          <p:cNvSpPr/>
          <p:nvPr/>
        </p:nvSpPr>
        <p:spPr>
          <a:xfrm>
            <a:off x="352044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331720"/>
            <a:ext cx="274320" cy="2743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52044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Every read audited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352044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Patients see who viewed their record and why — a first-class feature, not a buried report.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608076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16" name="Shape 12"/>
          <p:cNvSpPr/>
          <p:nvPr/>
        </p:nvSpPr>
        <p:spPr>
          <a:xfrm>
            <a:off x="630936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2331720"/>
            <a:ext cx="274320" cy="2743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30936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Compounding data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630936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new practice deepens the longitudinal record — over time, more complete than Epic's view for our patients.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502920" y="429768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effect: every practice added makes the product more valuable to every patient — and harder to leave.</a:t>
            </a:r>
            <a:endParaRPr lang="en-US" sz="1250" dirty="0"/>
          </a:p>
        </p:txBody>
      </p:sp>
      <p:sp>
        <p:nvSpPr>
          <p:cNvPr id="21" name="Text 16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COMPETITION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demoed them all — here's what the buyer actually faces</a:t>
            </a:r>
            <a:endParaRPr lang="en-US" sz="25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371600"/>
          <a:ext cx="8138160" cy="914400"/>
        </p:xfrm>
        <a:graphic>
          <a:graphicData uri="http://schemas.openxmlformats.org/drawingml/2006/table">
            <a:tbl>
              <a:tblPr/>
              <a:tblGrid>
                <a:gridCol w="1417320"/>
                <a:gridCol w="2194560"/>
                <a:gridCol w="452628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Vendor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Price signal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What the demos exposed (2026, recorded)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athenahealth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4–7% of collections + ~$140/prov/mo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RCM not turn-key — practice must still hire its own billing coordinator. Lukewarm on small practices.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eClinicalWorks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$449–599/prov/mo + 2.9% RCM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$155M DOJ False Claims settlement; AI features failed live in our demo; export = support case.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NextGen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Quote-based + $125/prov/mo AI add-on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2023 breach: 1.05M people, $19.4M settlement. Rep couldn't produce breach indemnity language.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~$300–450/prov/mo (opaque)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Closest in spirit, but no integrated RCM, no resource-graph scheduling, no structured scribe write-back.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502920" y="4251960"/>
            <a:ext cx="8138160" cy="50292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6" name="Text 3"/>
          <p:cNvSpPr/>
          <p:nvPr/>
        </p:nvSpPr>
        <p:spPr>
          <a:xfrm>
            <a:off x="685800" y="425196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rev.health:  </a:t>
            </a:r>
            <a:pPr indent="0" marL="0">
              <a:buNone/>
            </a:pPr>
            <a:r>
              <a:rPr lang="en-US" sz="125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$399/prov/mo + 3.5% of collections — integrated, transparent, and built for the 1–5 clinician practice.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MARKET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largest underserved segment in ambulatory health IT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17320"/>
            <a:ext cx="2606040" cy="82296"/>
          </a:xfrm>
          <a:prstGeom prst="rect">
            <a:avLst/>
          </a:prstGeom>
          <a:solidFill>
            <a:srgbClr val="0B2540"/>
          </a:solidFill>
          <a:ln/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73152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$15B+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73152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ambulatory EHR / PM / RCM software &amp; services (TAM)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9184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9" name="Shape 7"/>
          <p:cNvSpPr/>
          <p:nvPr/>
        </p:nvSpPr>
        <p:spPr>
          <a:xfrm>
            <a:off x="3291840" y="1417320"/>
            <a:ext cx="2606040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352044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~$4B</a:t>
            </a:r>
            <a:endParaRPr lang="en-US" sz="3800" dirty="0"/>
          </a:p>
        </p:txBody>
      </p:sp>
      <p:sp>
        <p:nvSpPr>
          <p:cNvPr id="11" name="Text 9"/>
          <p:cNvSpPr/>
          <p:nvPr/>
        </p:nvSpPr>
        <p:spPr>
          <a:xfrm>
            <a:off x="352044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primary care, 1–5 clinicians — bottom-up: ~60K practices × ~$65K ACV (SAM)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08076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3" name="Shape 11"/>
          <p:cNvSpPr/>
          <p:nvPr/>
        </p:nvSpPr>
        <p:spPr>
          <a:xfrm>
            <a:off x="6080760" y="1417320"/>
            <a:ext cx="2606040" cy="82296"/>
          </a:xfrm>
          <a:prstGeom prst="rect">
            <a:avLst/>
          </a:prstGeom>
          <a:solidFill>
            <a:srgbClr val="02C39A"/>
          </a:solidFill>
          <a:ln/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630936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$46M</a:t>
            </a:r>
            <a:endParaRPr lang="en-US" sz="3800" dirty="0"/>
          </a:p>
        </p:txBody>
      </p:sp>
      <p:sp>
        <p:nvSpPr>
          <p:cNvPr id="15" name="Text 13"/>
          <p:cNvSpPr/>
          <p:nvPr/>
        </p:nvSpPr>
        <p:spPr>
          <a:xfrm>
            <a:off x="630936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ARR at 850 practices by 2031 — ~1.4% of segment (SOM)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02920" y="3474720"/>
            <a:ext cx="8138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Expansion: the same platform serves high-collections specialties (ortho, cardio, GI), where RCM yields a multiple of per-provider revenue — pure ACV upside after the beachhead.</a:t>
            </a:r>
            <a:pPr indent="0" marL="0">
              <a:buNone/>
            </a:pP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02920" y="41605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Sizing is bottom-up illustrative; sources and math in the data room.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BUSINESS MODEL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Two revenue engines per provider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3977640" cy="14173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02920" y="1417320"/>
            <a:ext cx="3977640" cy="82296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627632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SaaS subscription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31520" y="1920240"/>
            <a:ext cx="3566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$399</a:t>
            </a:r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/provider/mo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731520" y="248716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EHR, scheduling, eRx/EPCS, portal, scribe included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663440" y="1417320"/>
            <a:ext cx="3977640" cy="14173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663440" y="1417320"/>
            <a:ext cx="3977640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1" name="Text 9"/>
          <p:cNvSpPr/>
          <p:nvPr/>
        </p:nvSpPr>
        <p:spPr>
          <a:xfrm>
            <a:off x="4892040" y="1627632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Integrated RCM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892040" y="1920240"/>
            <a:ext cx="3566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3.5%</a:t>
            </a:r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of collections (80% attach)</a:t>
            </a:r>
            <a:endParaRPr lang="en-US" sz="3400" dirty="0"/>
          </a:p>
        </p:txBody>
      </p:sp>
      <p:sp>
        <p:nvSpPr>
          <p:cNvPr id="13" name="Text 11"/>
          <p:cNvSpPr/>
          <p:nvPr/>
        </p:nvSpPr>
        <p:spPr>
          <a:xfrm>
            <a:off x="4892040" y="248716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 athenahealth 4–7% — and ours includes denial work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02920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15" name="Text 13"/>
          <p:cNvSpPr/>
          <p:nvPr/>
        </p:nvSpPr>
        <p:spPr>
          <a:xfrm>
            <a:off x="649224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~$26K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649224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per provider / yr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2587752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18" name="Text 16"/>
          <p:cNvSpPr/>
          <p:nvPr/>
        </p:nvSpPr>
        <p:spPr>
          <a:xfrm>
            <a:off x="2734056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~$65K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2734056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ACV per practice (2.5 providers)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672584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1" name="Text 19"/>
          <p:cNvSpPr/>
          <p:nvPr/>
        </p:nvSpPr>
        <p:spPr>
          <a:xfrm>
            <a:off x="4818888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77%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4818888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blended gross margin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6757416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4" name="Text 22"/>
          <p:cNvSpPr/>
          <p:nvPr/>
        </p:nvSpPr>
        <p:spPr>
          <a:xfrm>
            <a:off x="6903720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Short cycles</a:t>
            </a:r>
            <a:endParaRPr lang="en-US" sz="1900" dirty="0"/>
          </a:p>
        </p:txBody>
      </p:sp>
      <p:sp>
        <p:nvSpPr>
          <p:cNvPr id="25" name="Text 23"/>
          <p:cNvSpPr/>
          <p:nvPr/>
        </p:nvSpPr>
        <p:spPr>
          <a:xfrm>
            <a:off x="6903720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one-clinician buying decision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02920" y="43891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Year-1 design partners at 50% discount; full pricing at GA (2028).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REV.health — Seed Deck</dc:title>
  <dc:subject>PptxGenJS Presentation</dc:subject>
  <dc:creator>REV.health</dc:creator>
  <cp:lastModifiedBy>REV.health</cp:lastModifiedBy>
  <cp:revision>1</cp:revision>
  <dcterms:created xsi:type="dcterms:W3CDTF">2026-06-10T20:21:56Z</dcterms:created>
  <dcterms:modified xsi:type="dcterms:W3CDTF">2026-06-10T20:21:56Z</dcterms:modified>
</cp:coreProperties>
</file>